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292" r:id="rId3"/>
    <p:sldId id="256" r:id="rId4"/>
    <p:sldId id="280" r:id="rId5"/>
    <p:sldId id="293" r:id="rId6"/>
    <p:sldId id="281" r:id="rId7"/>
    <p:sldId id="282" r:id="rId8"/>
    <p:sldId id="283" r:id="rId9"/>
    <p:sldId id="274" r:id="rId10"/>
    <p:sldId id="295" r:id="rId11"/>
    <p:sldId id="296" r:id="rId12"/>
    <p:sldId id="261" r:id="rId13"/>
    <p:sldId id="262" r:id="rId14"/>
    <p:sldId id="291" r:id="rId15"/>
    <p:sldId id="263" r:id="rId16"/>
    <p:sldId id="264" r:id="rId17"/>
    <p:sldId id="275" r:id="rId18"/>
    <p:sldId id="276" r:id="rId19"/>
    <p:sldId id="259" r:id="rId20"/>
    <p:sldId id="265" r:id="rId21"/>
    <p:sldId id="277" r:id="rId22"/>
    <p:sldId id="266" r:id="rId23"/>
    <p:sldId id="267" r:id="rId24"/>
    <p:sldId id="278" r:id="rId25"/>
    <p:sldId id="284" r:id="rId26"/>
    <p:sldId id="285" r:id="rId27"/>
    <p:sldId id="268" r:id="rId28"/>
    <p:sldId id="290" r:id="rId29"/>
    <p:sldId id="269" r:id="rId30"/>
    <p:sldId id="270" r:id="rId31"/>
    <p:sldId id="286" r:id="rId32"/>
    <p:sldId id="258" r:id="rId33"/>
    <p:sldId id="287" r:id="rId34"/>
    <p:sldId id="288" r:id="rId35"/>
    <p:sldId id="271" r:id="rId36"/>
    <p:sldId id="273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80EB-D0E0-4A8F-8DAC-9C32747BD7C0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32E6-7E54-4A5A-BC73-05D395BC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3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old </a:t>
            </a:r>
            <a:r>
              <a:rPr lang="en-US" baseline="0" dirty="0" smtClean="0"/>
              <a:t>understanding of our solar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</a:t>
            </a:r>
            <a:r>
              <a:rPr lang="en-US" baseline="0" dirty="0" smtClean="0"/>
              <a:t> old understanding of our plant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current</a:t>
            </a:r>
            <a:r>
              <a:rPr lang="en-US" baseline="0" dirty="0" smtClean="0"/>
              <a:t> understanding of </a:t>
            </a:r>
            <a:r>
              <a:rPr lang="en-US" baseline="0" smtClean="0"/>
              <a:t>our sol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r>
              <a:rPr lang="en-US" baseline="0" dirty="0" smtClean="0"/>
              <a:t> has mapped thousands of solar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Universe is HUGE!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in extreme</a:t>
            </a:r>
            <a:r>
              <a:rPr lang="en-US" baseline="0" dirty="0" smtClean="0"/>
              <a:t>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in extreme</a:t>
            </a:r>
            <a:r>
              <a:rPr lang="en-US" baseline="0" dirty="0" smtClean="0"/>
              <a:t>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32E6-7E54-4A5A-BC73-05D395BC41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63C077-DDC9-498C-96E8-1AD4EA7A106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93500A-80D0-4671-9878-08CB108D33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p5JYNMAQ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Nlu7Qf6_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nPJXbKt0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EoO5KdP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AnLznzIjS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fgQLyqWaC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31" y="1447800"/>
            <a:ext cx="8350769" cy="4572000"/>
          </a:xfrm>
        </p:spPr>
        <p:txBody>
          <a:bodyPr/>
          <a:lstStyle/>
          <a:p>
            <a:r>
              <a:rPr lang="en-US" sz="3200" dirty="0" smtClean="0"/>
              <a:t>List the planets from closest to the sun to the farthest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fc08.deviantart.net/fs70/f/2013/155/c/e/kawaii_sun_by_amis0129-d67rs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86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9829" y="2118609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Pluto  </a:t>
            </a:r>
            <a:r>
              <a:rPr lang="en-US" sz="2800" dirty="0" smtClean="0"/>
              <a:t>(A planet IMO!)</a:t>
            </a:r>
          </a:p>
          <a:p>
            <a:r>
              <a:rPr lang="en-US" sz="2800" b="1" dirty="0" smtClean="0"/>
              <a:t>Uranus</a:t>
            </a:r>
          </a:p>
          <a:p>
            <a:r>
              <a:rPr lang="en-US" sz="2800" b="1" dirty="0" smtClean="0"/>
              <a:t>Saturn</a:t>
            </a:r>
          </a:p>
          <a:p>
            <a:r>
              <a:rPr lang="en-US" sz="2800" b="1" dirty="0" smtClean="0"/>
              <a:t>Mars</a:t>
            </a:r>
          </a:p>
          <a:p>
            <a:r>
              <a:rPr lang="en-US" sz="2800" b="1" dirty="0" smtClean="0"/>
              <a:t>Earth</a:t>
            </a:r>
          </a:p>
          <a:p>
            <a:r>
              <a:rPr lang="en-US" sz="2800" b="1" dirty="0" smtClean="0"/>
              <a:t>Neptune</a:t>
            </a:r>
          </a:p>
          <a:p>
            <a:r>
              <a:rPr lang="en-US" sz="2800" b="1" dirty="0" smtClean="0"/>
              <a:t>Jupiter</a:t>
            </a:r>
          </a:p>
          <a:p>
            <a:r>
              <a:rPr lang="en-US" sz="2800" b="1" dirty="0" smtClean="0"/>
              <a:t>Venus</a:t>
            </a:r>
          </a:p>
          <a:p>
            <a:r>
              <a:rPr lang="en-US" sz="2800" b="1" dirty="0" smtClean="0"/>
              <a:t>Mercury</a:t>
            </a:r>
          </a:p>
        </p:txBody>
      </p:sp>
    </p:spTree>
    <p:extLst>
      <p:ext uri="{BB962C8B-B14F-4D97-AF65-F5344CB8AC3E}">
        <p14:creationId xmlns:p14="http://schemas.microsoft.com/office/powerpoint/2010/main" val="7013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152400"/>
            <a:ext cx="9753600" cy="701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guim.co.uk/static/w-620/h--/q-95/sys-images/Guardian/Pix/pictures/2014/6/11/1402503527881/6bd234d1-d714-4a9d-80f4-b7c730c02062-620x3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3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-152400"/>
            <a:ext cx="9753600" cy="701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4.sci-news.com/images/2014/05/image_1940-Local-Uni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2" y="457200"/>
            <a:ext cx="9151092" cy="58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8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https://cdn.urbantimes.co/wp-content/uploads/2013/07/Rotorua_geothermal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363" y="-6928"/>
            <a:ext cx="10292363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icrobewiki.kenyon.edu/images/thumb/d/d4/Hydrothermal-vent.jpg/400px-Hydrothermal-v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253" y="-34636"/>
            <a:ext cx="10686253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981007"/>
            <a:ext cx="9829800" cy="54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extremophiles bode well for life beyond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6063734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www.youtube.com/watch?v=Bsp5JYNMAQE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chemicals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495800" cy="4572000"/>
          </a:xfrm>
        </p:spPr>
        <p:txBody>
          <a:bodyPr/>
          <a:lstStyle/>
          <a:p>
            <a:r>
              <a:rPr lang="en-US" b="1" dirty="0" smtClean="0"/>
              <a:t>Miller-Urey experiment </a:t>
            </a:r>
            <a:r>
              <a:rPr lang="en-US" dirty="0" smtClean="0"/>
              <a:t>– showed that under certain conditions, organic compounds could form from inorganic molecules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533739" cy="524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Life’s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biological molecules could have formed close to hydrothermal vents.</a:t>
            </a:r>
          </a:p>
        </p:txBody>
      </p:sp>
      <p:pic>
        <p:nvPicPr>
          <p:cNvPr id="4" name="Picture 2" descr="http://microbewiki.kenyon.edu/images/thumb/d/d4/Hydrothermal-vent.jpg/400px-Hydrothermal-v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2514600"/>
            <a:ext cx="9112624" cy="5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Life’s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biological molecules could have formed close to hydrothermal vents.</a:t>
            </a:r>
          </a:p>
          <a:p>
            <a:endParaRPr lang="en-US" dirty="0" smtClean="0"/>
          </a:p>
          <a:p>
            <a:r>
              <a:rPr lang="en-US" dirty="0" smtClean="0"/>
              <a:t>Hydrothermal vents produce heat energy for chemical reactions.</a:t>
            </a:r>
          </a:p>
          <a:p>
            <a:endParaRPr lang="en-US" dirty="0"/>
          </a:p>
          <a:p>
            <a:r>
              <a:rPr lang="en-US" dirty="0" smtClean="0"/>
              <a:t>Under water, the molecules would have been protected from potentially harmful solar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sssea.info/pix/big/Sikhote-Alin_meteo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5" y="3269103"/>
            <a:ext cx="5070764" cy="35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Life’s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Organic molecules could have arrived on Earth on meteorites or comets</a:t>
            </a:r>
          </a:p>
          <a:p>
            <a:endParaRPr lang="en-US" dirty="0"/>
          </a:p>
          <a:p>
            <a:r>
              <a:rPr lang="en-US" dirty="0" smtClean="0"/>
              <a:t>Meteorite impacts were more frequent in the early history of Earth than they are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Phospholipids chemically come together to make microspheres</a:t>
            </a:r>
          </a:p>
          <a:p>
            <a:endParaRPr lang="en-US" dirty="0"/>
          </a:p>
          <a:p>
            <a:r>
              <a:rPr lang="en-US" dirty="0" smtClean="0"/>
              <a:t>Many scientists think that the formation of microspheres may have been the first step toward cellular organization</a:t>
            </a:r>
            <a:endParaRPr lang="en-US" dirty="0"/>
          </a:p>
        </p:txBody>
      </p:sp>
      <p:pic>
        <p:nvPicPr>
          <p:cNvPr id="4" name="Picture 2" descr="http://academic.brooklyn.cuny.edu/biology/bio4fv/page/lip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4178153" cy="31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pic>
        <p:nvPicPr>
          <p:cNvPr id="1026" name="Picture 2" descr="http://fc08.deviantart.net/fs70/f/2013/155/c/e/kawaii_sun_by_amis0129-d67rs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1336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Mercury</a:t>
            </a:r>
          </a:p>
          <a:p>
            <a:r>
              <a:rPr lang="en-US" sz="2800" b="1" dirty="0" smtClean="0"/>
              <a:t>Venus</a:t>
            </a:r>
          </a:p>
          <a:p>
            <a:r>
              <a:rPr lang="en-US" sz="2800" b="1" dirty="0"/>
              <a:t>Earth</a:t>
            </a:r>
          </a:p>
          <a:p>
            <a:r>
              <a:rPr lang="en-US" sz="2800" b="1" dirty="0" smtClean="0"/>
              <a:t>Mars</a:t>
            </a:r>
            <a:endParaRPr lang="en-US" sz="2800" b="1" dirty="0"/>
          </a:p>
          <a:p>
            <a:r>
              <a:rPr lang="en-US" sz="2800" b="1" dirty="0"/>
              <a:t>Jupiter</a:t>
            </a:r>
          </a:p>
          <a:p>
            <a:r>
              <a:rPr lang="en-US" sz="2800" b="1" dirty="0"/>
              <a:t>Saturn</a:t>
            </a:r>
          </a:p>
          <a:p>
            <a:r>
              <a:rPr lang="en-US" sz="2800" b="1" dirty="0"/>
              <a:t>Uranus</a:t>
            </a:r>
          </a:p>
          <a:p>
            <a:r>
              <a:rPr lang="en-US" sz="2800" b="1" dirty="0"/>
              <a:t>Neptune</a:t>
            </a:r>
          </a:p>
          <a:p>
            <a:r>
              <a:rPr lang="en-US" sz="2800" b="1" dirty="0" smtClean="0"/>
              <a:t>Pluto  </a:t>
            </a:r>
            <a:r>
              <a:rPr lang="en-US" sz="2800" dirty="0" smtClean="0"/>
              <a:t>(A planet IMO!)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6031" y="1447800"/>
            <a:ext cx="8350769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List the planets from closest to the sun to the farthest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Fossil Record – </a:t>
            </a:r>
            <a:r>
              <a:rPr lang="en-US" dirty="0" smtClean="0"/>
              <a:t>the history of life in the geologic past as indicated by the traces or remains of living things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" y="3124200"/>
            <a:ext cx="921987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the geographical distribution of organisms and when they lived on Earth can be inferred from the fossil record</a:t>
            </a:r>
          </a:p>
          <a:p>
            <a:endParaRPr lang="en-US" dirty="0" smtClean="0"/>
          </a:p>
          <a:p>
            <a:r>
              <a:rPr lang="en-US" b="1" dirty="0"/>
              <a:t>Relative </a:t>
            </a:r>
            <a:r>
              <a:rPr lang="en-US" b="1" dirty="0" smtClean="0"/>
              <a:t>dating </a:t>
            </a:r>
            <a:r>
              <a:rPr lang="en-US" dirty="0" smtClean="0"/>
              <a:t>– a method of determining whether an even or object, such as a fossil, is older or younger than other events or objects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741"/>
            <a:ext cx="9144000" cy="497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fo.babylon.com/cgi-bin/bis.fcgi?rt=GetFile&amp;uri=!!TD435W9M42&amp;type=0&amp;index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375898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Absolute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/>
          <a:lstStyle/>
          <a:p>
            <a:r>
              <a:rPr lang="en-US" b="1" dirty="0" smtClean="0"/>
              <a:t>Radiometric dating </a:t>
            </a:r>
            <a:r>
              <a:rPr lang="en-US" dirty="0" smtClean="0"/>
              <a:t>– a method of determining the absolute age of an object, often by comparing the relative percentages of a radioactive (percent) isotope and a stable (daughter) isotope</a:t>
            </a:r>
          </a:p>
          <a:p>
            <a:endParaRPr lang="en-US" dirty="0"/>
          </a:p>
          <a:p>
            <a:r>
              <a:rPr lang="en-US" b="1" dirty="0" smtClean="0"/>
              <a:t>Half-life – </a:t>
            </a:r>
            <a:r>
              <a:rPr lang="en-US" dirty="0" smtClean="0"/>
              <a:t>the time required for half of a sample of radioactive substance to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7" y="1524000"/>
            <a:ext cx="8597503" cy="51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age -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Mummified remains contain the organic material Carbon-14</a:t>
            </a:r>
          </a:p>
          <a:p>
            <a:endParaRPr lang="en-US" dirty="0"/>
          </a:p>
          <a:p>
            <a:r>
              <a:rPr lang="en-US" dirty="0" smtClean="0"/>
              <a:t>The half life of carbon-14 is relatively short: 5730 years</a:t>
            </a:r>
          </a:p>
          <a:p>
            <a:endParaRPr lang="en-US" dirty="0"/>
          </a:p>
          <a:p>
            <a:r>
              <a:rPr lang="en-US" dirty="0" smtClean="0"/>
              <a:t>Remains that have 25% of their original Carbon-14 have undergone how many half-lives?</a:t>
            </a:r>
          </a:p>
          <a:p>
            <a:r>
              <a:rPr lang="en-US" b="1" dirty="0" smtClean="0"/>
              <a:t>2 half lives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5730 * 2 = 11460 years old </a:t>
            </a:r>
          </a:p>
        </p:txBody>
      </p:sp>
    </p:spTree>
    <p:extLst>
      <p:ext uri="{BB962C8B-B14F-4D97-AF65-F5344CB8AC3E}">
        <p14:creationId xmlns:p14="http://schemas.microsoft.com/office/powerpoint/2010/main" val="3529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heritagebbc.com/archive3/tyrannosaurus-rex-skeleton-model_6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8" y="1447800"/>
            <a:ext cx="8746077" cy="53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Mass extinction </a:t>
            </a:r>
            <a:r>
              <a:rPr lang="en-US" dirty="0" smtClean="0"/>
              <a:t>– an episode during which large numbers of species become extinct</a:t>
            </a:r>
            <a:endParaRPr lang="en-US" dirty="0"/>
          </a:p>
        </p:txBody>
      </p:sp>
      <p:pic>
        <p:nvPicPr>
          <p:cNvPr id="9220" name="Picture 4" descr="http://www.dailygalaxy.com/photos/uncategorized/2009/03/16/the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2984"/>
            <a:ext cx="7772400" cy="44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599"/>
            <a:ext cx="8763000" cy="47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3246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www.youtube.com/watch?v=hDNlu7Qf6_E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Precambrian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Prokaryotes are single-celled organisms that lack membrane-bound organelles</a:t>
            </a:r>
          </a:p>
          <a:p>
            <a:endParaRPr lang="en-US" dirty="0"/>
          </a:p>
          <a:p>
            <a:r>
              <a:rPr lang="en-US" dirty="0" smtClean="0"/>
              <a:t>The oldest fossils are microscopic fossils of prokaryotes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70259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200400"/>
            <a:ext cx="4419600" cy="1600200"/>
          </a:xfrm>
        </p:spPr>
        <p:txBody>
          <a:bodyPr/>
          <a:lstStyle/>
          <a:p>
            <a:r>
              <a:rPr lang="en-US" dirty="0" smtClean="0"/>
              <a:t>Is there scientific evidence for the origin of life on Earth?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Evidence of how life began</a:t>
            </a:r>
          </a:p>
        </p:txBody>
      </p:sp>
    </p:spTree>
    <p:extLst>
      <p:ext uri="{BB962C8B-B14F-4D97-AF65-F5344CB8AC3E}">
        <p14:creationId xmlns:p14="http://schemas.microsoft.com/office/powerpoint/2010/main" val="23557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Cyanobacteria</a:t>
            </a:r>
            <a:r>
              <a:rPr lang="en-US" dirty="0" smtClean="0"/>
              <a:t> – bacteria that carry out photosynthesis; blue-green algae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10214"/>
            <a:ext cx="7040457" cy="43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Endosymbiosis</a:t>
            </a:r>
            <a:r>
              <a:rPr lang="en-US" dirty="0" smtClean="0"/>
              <a:t> – a mutually beneficial relationship in which one organism lives within another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" y="2438400"/>
            <a:ext cx="909665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Energy-releasing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Size and Structure</a:t>
            </a:r>
          </a:p>
          <a:p>
            <a:endParaRPr lang="en-US" dirty="0"/>
          </a:p>
          <a:p>
            <a:r>
              <a:rPr lang="en-US" dirty="0" smtClean="0"/>
              <a:t>Mitochondrion are the same size and structure as most bacteria</a:t>
            </a:r>
          </a:p>
          <a:p>
            <a:endParaRPr lang="en-US" dirty="0"/>
          </a:p>
          <a:p>
            <a:r>
              <a:rPr lang="en-US" dirty="0" smtClean="0"/>
              <a:t>Chloroplasts are the same size as some cyanobacteria</a:t>
            </a:r>
          </a:p>
        </p:txBody>
      </p:sp>
    </p:spTree>
    <p:extLst>
      <p:ext uri="{BB962C8B-B14F-4D97-AF65-F5344CB8AC3E}">
        <p14:creationId xmlns:p14="http://schemas.microsoft.com/office/powerpoint/2010/main" val="25089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Energy-releasing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Genetic Material</a:t>
            </a:r>
          </a:p>
          <a:p>
            <a:endParaRPr lang="en-US" dirty="0"/>
          </a:p>
          <a:p>
            <a:r>
              <a:rPr lang="en-US" dirty="0" smtClean="0"/>
              <a:t>Both chloroplasts and mitochondria </a:t>
            </a:r>
            <a:r>
              <a:rPr lang="en-US" smtClean="0"/>
              <a:t>contain genes </a:t>
            </a:r>
            <a:r>
              <a:rPr lang="en-US" dirty="0" smtClean="0"/>
              <a:t>that are different from those found in the nucleus of the host cell</a:t>
            </a:r>
          </a:p>
          <a:p>
            <a:endParaRPr lang="en-US" dirty="0"/>
          </a:p>
          <a:p>
            <a:r>
              <a:rPr lang="en-US" dirty="0" smtClean="0"/>
              <a:t>These genes are closely related to bacterial genes</a:t>
            </a:r>
          </a:p>
        </p:txBody>
      </p:sp>
    </p:spTree>
    <p:extLst>
      <p:ext uri="{BB962C8B-B14F-4D97-AF65-F5344CB8AC3E}">
        <p14:creationId xmlns:p14="http://schemas.microsoft.com/office/powerpoint/2010/main" val="3861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Energy-releasing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Reproduction</a:t>
            </a:r>
          </a:p>
          <a:p>
            <a:endParaRPr lang="en-US" dirty="0"/>
          </a:p>
          <a:p>
            <a:r>
              <a:rPr lang="en-US" dirty="0" smtClean="0"/>
              <a:t>Like bacteria, chloroplasts and mitochondria reproduce by simple binary fission.</a:t>
            </a:r>
          </a:p>
          <a:p>
            <a:endParaRPr lang="en-US" dirty="0"/>
          </a:p>
          <a:p>
            <a:r>
              <a:rPr lang="en-US" dirty="0" smtClean="0"/>
              <a:t>This replication takes place independently of the cell cycle of the host cell</a:t>
            </a:r>
          </a:p>
        </p:txBody>
      </p:sp>
    </p:spTree>
    <p:extLst>
      <p:ext uri="{BB962C8B-B14F-4D97-AF65-F5344CB8AC3E}">
        <p14:creationId xmlns:p14="http://schemas.microsoft.com/office/powerpoint/2010/main" val="35314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Tardigrades as Astronauts?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resources0.news.com.au/images/2013/02/22/1226583/284420-tardigrade-water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92788" cy="54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47747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www.youtube.com/watch?v=EnnPJXbKt0U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356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324600"/>
            <a:ext cx="4647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www.youtube.com/watch?v=lIEoO5KdPvg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Drake </a:t>
            </a:r>
            <a:r>
              <a:rPr lang="en-US" dirty="0" smtClean="0"/>
              <a:t>equation – Life </a:t>
            </a:r>
            <a:r>
              <a:rPr lang="en-US" smtClean="0"/>
              <a:t>on other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066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081" y="6336268"/>
            <a:ext cx="454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www.youtube.com/watch?v=6AnLznzIjSE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854967"/>
            <a:ext cx="11277600" cy="8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-152400"/>
            <a:ext cx="9448800" cy="7315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8/87/Flammarion.jpg/800px-Flamma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sa.gov/sites/default/files/files/nasa_insignia_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 bwMode="auto">
          <a:xfrm>
            <a:off x="3657600" y="4724400"/>
            <a:ext cx="2057400" cy="19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stereo.gsfc.nasa.gov/img/spacecraft/preview/heliocentric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i.huffpost.com/gen/1447601/thumbs/o-NASA-KEPLER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8467"/>
            <a:ext cx="9177867" cy="4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asa.gov/sites/default/files/files/nasa_insignia_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8"/>
          <a:stretch/>
        </p:blipFill>
        <p:spPr bwMode="auto">
          <a:xfrm>
            <a:off x="3657600" y="4724400"/>
            <a:ext cx="2057400" cy="19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200400"/>
            <a:ext cx="4419600" cy="1600200"/>
          </a:xfrm>
        </p:spPr>
        <p:txBody>
          <a:bodyPr/>
          <a:lstStyle/>
          <a:p>
            <a:r>
              <a:rPr lang="en-US" dirty="0" smtClean="0"/>
              <a:t>Is there scientific evidence for the origin of life on Earth?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How did life </a:t>
            </a:r>
            <a:r>
              <a:rPr lang="en-US" smtClean="0"/>
              <a:t>begin?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633626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www.youtube.com/watch?v=fgQLyqWaCbA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833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919</TotalTime>
  <Words>613</Words>
  <Application>Microsoft Office PowerPoint</Application>
  <PresentationFormat>On-screen Show (4:3)</PresentationFormat>
  <Paragraphs>122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Quick Write</vt:lpstr>
      <vt:lpstr>Quick Write</vt:lpstr>
      <vt:lpstr> Evidence of how life began</vt:lpstr>
      <vt:lpstr>PowerPoint Presentation</vt:lpstr>
      <vt:lpstr>PowerPoint Presentation</vt:lpstr>
      <vt:lpstr>PowerPoint Presentation</vt:lpstr>
      <vt:lpstr>PowerPoint Presentation</vt:lpstr>
      <vt:lpstr> How did life begin?</vt:lpstr>
      <vt:lpstr>Origins</vt:lpstr>
      <vt:lpstr>PowerPoint Presentation</vt:lpstr>
      <vt:lpstr>PowerPoint Presentation</vt:lpstr>
      <vt:lpstr>PowerPoint Presentation</vt:lpstr>
      <vt:lpstr>PowerPoint Presentation</vt:lpstr>
      <vt:lpstr>Why extremophiles bode well for life beyond Earth</vt:lpstr>
      <vt:lpstr>Basic chemicals of life</vt:lpstr>
      <vt:lpstr>Life’s building blocks</vt:lpstr>
      <vt:lpstr>Life’s building blocks</vt:lpstr>
      <vt:lpstr>Life’s building blocks</vt:lpstr>
      <vt:lpstr>Cell membrane</vt:lpstr>
      <vt:lpstr>Fossil Record</vt:lpstr>
      <vt:lpstr>Fossil Record</vt:lpstr>
      <vt:lpstr>Relative dating</vt:lpstr>
      <vt:lpstr>Absolute age</vt:lpstr>
      <vt:lpstr>Absolute age</vt:lpstr>
      <vt:lpstr>Absolute age - example</vt:lpstr>
      <vt:lpstr>Extinction</vt:lpstr>
      <vt:lpstr>Extinction</vt:lpstr>
      <vt:lpstr>Extinction</vt:lpstr>
      <vt:lpstr>Precambrian Time</vt:lpstr>
      <vt:lpstr>Formation of oxygen</vt:lpstr>
      <vt:lpstr>Endosymbiosis</vt:lpstr>
      <vt:lpstr>Energy-releasing organelles</vt:lpstr>
      <vt:lpstr>Energy-releasing organelles</vt:lpstr>
      <vt:lpstr>Energy-releasing organelles</vt:lpstr>
      <vt:lpstr>Tardigrades as Astronauts?  </vt:lpstr>
      <vt:lpstr>Evidence?</vt:lpstr>
      <vt:lpstr>Drake equation – Life on other Plants?</vt:lpstr>
    </vt:vector>
  </TitlesOfParts>
  <Company>USD259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Write</dc:title>
  <dc:creator>Windows User</dc:creator>
  <cp:lastModifiedBy>USD259</cp:lastModifiedBy>
  <cp:revision>36</cp:revision>
  <dcterms:created xsi:type="dcterms:W3CDTF">2014-04-22T15:51:10Z</dcterms:created>
  <dcterms:modified xsi:type="dcterms:W3CDTF">2015-10-09T16:09:51Z</dcterms:modified>
</cp:coreProperties>
</file>